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3" r:id="rId6"/>
    <p:sldId id="259"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v-SE" smtClean="0"/>
              <a:t>Klicka här för att ändra format</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82F24B2-9514-4A0B-B5A4-7C65F395712A}" type="datetimeFigureOut">
              <a:rPr lang="sv-SE" smtClean="0"/>
              <a:t>2013-09-13</a:t>
            </a:fld>
            <a:endParaRPr lang="sv-S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v-S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ECC54E2-DDAE-499A-90CE-8C8D66379943}" type="slidenum">
              <a:rPr lang="sv-SE" smtClean="0"/>
              <a:t>‹#›</a:t>
            </a:fld>
            <a:endParaRPr lang="sv-S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B82F24B2-9514-4A0B-B5A4-7C65F395712A}" type="datetimeFigureOut">
              <a:rPr lang="sv-SE" smtClean="0"/>
              <a:t>2013-09-13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v-SE" smtClean="0"/>
              <a:t>Klicka här för att ändra format</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B82F24B2-9514-4A0B-B5A4-7C65F395712A}" type="datetimeFigureOut">
              <a:rPr lang="sv-SE" smtClean="0"/>
              <a:t>2013-09-13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B82F24B2-9514-4A0B-B5A4-7C65F395712A}" type="datetimeFigureOut">
              <a:rPr lang="sv-SE" smtClean="0"/>
              <a:t>2013-09-13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B82F24B2-9514-4A0B-B5A4-7C65F395712A}" type="datetimeFigureOut">
              <a:rPr lang="sv-SE" smtClean="0"/>
              <a:t>2013-09-13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5" name="Date Placeholder 4"/>
          <p:cNvSpPr>
            <a:spLocks noGrp="1"/>
          </p:cNvSpPr>
          <p:nvPr>
            <p:ph type="dt" sz="half" idx="10"/>
          </p:nvPr>
        </p:nvSpPr>
        <p:spPr/>
        <p:txBody>
          <a:bodyPr/>
          <a:lstStyle/>
          <a:p>
            <a:fld id="{B82F24B2-9514-4A0B-B5A4-7C65F395712A}" type="datetimeFigureOut">
              <a:rPr lang="sv-SE" smtClean="0"/>
              <a:t>2013-09-13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CC54E2-DDAE-499A-90CE-8C8D66379943}" type="slidenum">
              <a:rPr lang="sv-SE" smtClean="0"/>
              <a:t>‹#›</a:t>
            </a:fld>
            <a:endParaRPr lang="sv-SE"/>
          </a:p>
        </p:txBody>
      </p:sp>
      <p:sp>
        <p:nvSpPr>
          <p:cNvPr id="9" name="Content Placeholder 8"/>
          <p:cNvSpPr>
            <a:spLocks noGrp="1"/>
          </p:cNvSpPr>
          <p:nvPr>
            <p:ph sz="quarter" idx="13"/>
          </p:nvPr>
        </p:nvSpPr>
        <p:spPr>
          <a:xfrm>
            <a:off x="1042416" y="2313432"/>
            <a:ext cx="3419856" cy="3493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B82F24B2-9514-4A0B-B5A4-7C65F395712A}" type="datetimeFigureOut">
              <a:rPr lang="sv-SE" smtClean="0"/>
              <a:t>2013-09-13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B82F24B2-9514-4A0B-B5A4-7C65F395712A}" type="datetimeFigureOut">
              <a:rPr lang="sv-SE" smtClean="0"/>
              <a:t>2013-09-13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F24B2-9514-4A0B-B5A4-7C65F395712A}" type="datetimeFigureOut">
              <a:rPr lang="sv-SE" smtClean="0"/>
              <a:t>2013-09-13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82F24B2-9514-4A0B-B5A4-7C65F395712A}" type="datetimeFigureOut">
              <a:rPr lang="sv-SE" smtClean="0"/>
              <a:t>2013-09-13</a:t>
            </a:fld>
            <a:endParaRPr lang="sv-SE"/>
          </a:p>
        </p:txBody>
      </p:sp>
      <p:sp>
        <p:nvSpPr>
          <p:cNvPr id="7" name="Slide Number Placeholder 6"/>
          <p:cNvSpPr>
            <a:spLocks noGrp="1"/>
          </p:cNvSpPr>
          <p:nvPr>
            <p:ph type="sldNum" sz="quarter" idx="12"/>
          </p:nvPr>
        </p:nvSpPr>
        <p:spPr/>
        <p:txBody>
          <a:bodyPr/>
          <a:lstStyle/>
          <a:p>
            <a:fld id="{2ECC54E2-DDAE-499A-90CE-8C8D66379943}" type="slidenum">
              <a:rPr lang="sv-SE" smtClean="0"/>
              <a:t>‹#›</a:t>
            </a:fld>
            <a:endParaRPr lang="sv-S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v-S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v-SE" smtClean="0"/>
              <a:t>Klicka här för att ändra format</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v-SE" smtClean="0"/>
              <a:t>Klicka här för att ändra format</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B82F24B2-9514-4A0B-B5A4-7C65F395712A}" type="datetimeFigureOut">
              <a:rPr lang="sv-SE" smtClean="0"/>
              <a:t>2013-09-13</a:t>
            </a:fld>
            <a:endParaRPr lang="sv-S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v-SE"/>
          </a:p>
        </p:txBody>
      </p:sp>
      <p:sp>
        <p:nvSpPr>
          <p:cNvPr id="7" name="Slide Number Placeholder 6"/>
          <p:cNvSpPr>
            <a:spLocks noGrp="1"/>
          </p:cNvSpPr>
          <p:nvPr>
            <p:ph type="sldNum" sz="quarter" idx="12"/>
          </p:nvPr>
        </p:nvSpPr>
        <p:spPr/>
        <p:txBody>
          <a:bodyPr/>
          <a:lstStyle/>
          <a:p>
            <a:fld id="{2ECC54E2-DDAE-499A-90CE-8C8D66379943}"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82F24B2-9514-4A0B-B5A4-7C65F395712A}" type="datetimeFigureOut">
              <a:rPr lang="sv-SE" smtClean="0"/>
              <a:t>2013-09-13</a:t>
            </a:fld>
            <a:endParaRPr lang="sv-S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ECC54E2-DDAE-499A-90CE-8C8D66379943}"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sz="5400" dirty="0" smtClean="0">
                <a:latin typeface="Baskerville Old Face" pitchFamily="18" charset="0"/>
              </a:rPr>
              <a:t>Kognitiva Scheman</a:t>
            </a:r>
            <a:endParaRPr lang="sv-SE" sz="5400" dirty="0">
              <a:latin typeface="Baskerville Old Face" pitchFamily="18" charset="0"/>
            </a:endParaRPr>
          </a:p>
        </p:txBody>
      </p:sp>
      <p:sp>
        <p:nvSpPr>
          <p:cNvPr id="3" name="Underrubrik 2"/>
          <p:cNvSpPr>
            <a:spLocks noGrp="1"/>
          </p:cNvSpPr>
          <p:nvPr>
            <p:ph type="subTitle" idx="1"/>
          </p:nvPr>
        </p:nvSpPr>
        <p:spPr>
          <a:xfrm>
            <a:off x="1907704" y="5157192"/>
            <a:ext cx="5637010" cy="882119"/>
          </a:xfrm>
        </p:spPr>
        <p:txBody>
          <a:bodyPr>
            <a:normAutofit/>
          </a:bodyPr>
          <a:lstStyle/>
          <a:p>
            <a:r>
              <a:rPr lang="sv-SE" dirty="0" smtClean="0">
                <a:latin typeface="Arial Narrow" pitchFamily="34" charset="0"/>
              </a:rPr>
              <a:t>”</a:t>
            </a:r>
            <a:endParaRPr lang="sv-SE" dirty="0">
              <a:latin typeface="Arial Narrow" pitchFamily="34" charset="0"/>
            </a:endParaRPr>
          </a:p>
        </p:txBody>
      </p:sp>
    </p:spTree>
    <p:extLst>
      <p:ext uri="{BB962C8B-B14F-4D97-AF65-F5344CB8AC3E}">
        <p14:creationId xmlns:p14="http://schemas.microsoft.com/office/powerpoint/2010/main" val="723125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4077072"/>
            <a:ext cx="6512511" cy="1143000"/>
          </a:xfrm>
        </p:spPr>
        <p:txBody>
          <a:bodyPr/>
          <a:lstStyle/>
          <a:p>
            <a:r>
              <a:rPr lang="sv-SE" dirty="0" smtClean="0">
                <a:latin typeface="Baskerville Old Face" pitchFamily="18" charset="0"/>
              </a:rPr>
              <a:t>Definiton</a:t>
            </a:r>
            <a:r>
              <a:rPr lang="sv-SE" dirty="0" smtClean="0"/>
              <a:t> </a:t>
            </a:r>
            <a:endParaRPr lang="sv-SE" dirty="0"/>
          </a:p>
        </p:txBody>
      </p:sp>
      <p:sp>
        <p:nvSpPr>
          <p:cNvPr id="3" name="Platshållare för innehåll 2"/>
          <p:cNvSpPr>
            <a:spLocks noGrp="1"/>
          </p:cNvSpPr>
          <p:nvPr>
            <p:ph idx="1"/>
          </p:nvPr>
        </p:nvSpPr>
        <p:spPr/>
        <p:txBody>
          <a:bodyPr/>
          <a:lstStyle/>
          <a:p>
            <a:r>
              <a:rPr lang="sv-SE" dirty="0">
                <a:latin typeface="Arial Narrow" pitchFamily="34" charset="0"/>
              </a:rPr>
              <a:t>”</a:t>
            </a:r>
            <a:r>
              <a:rPr lang="sv-SE" dirty="0">
                <a:latin typeface="+mj-lt"/>
              </a:rPr>
              <a:t>Kognitiva scheman är grundantaganden om hur världen fungerar. De bygger på våra </a:t>
            </a:r>
            <a:r>
              <a:rPr lang="sv-SE" b="1" dirty="0">
                <a:latin typeface="+mj-lt"/>
              </a:rPr>
              <a:t>kategoriseringar</a:t>
            </a:r>
            <a:r>
              <a:rPr lang="sv-SE" dirty="0">
                <a:latin typeface="+mj-lt"/>
              </a:rPr>
              <a:t> och deras grund är alltså våra tidigare </a:t>
            </a:r>
            <a:r>
              <a:rPr lang="sv-SE" dirty="0" smtClean="0">
                <a:latin typeface="+mj-lt"/>
              </a:rPr>
              <a:t>erfarenheter”</a:t>
            </a:r>
          </a:p>
          <a:p>
            <a:pPr marL="68580" indent="0">
              <a:buNone/>
            </a:pPr>
            <a:r>
              <a:rPr lang="sv-SE" sz="2000" i="1" dirty="0" smtClean="0">
                <a:latin typeface="+mj-lt"/>
              </a:rPr>
              <a:t>Citat av Frida </a:t>
            </a:r>
            <a:r>
              <a:rPr lang="sv-SE" sz="2000" i="1" dirty="0" err="1" smtClean="0">
                <a:latin typeface="+mj-lt"/>
              </a:rPr>
              <a:t>Aroseus</a:t>
            </a:r>
            <a:r>
              <a:rPr lang="sv-SE" sz="2000" i="1" dirty="0" smtClean="0">
                <a:latin typeface="+mj-lt"/>
              </a:rPr>
              <a:t>, psykologilärare</a:t>
            </a:r>
            <a:endParaRPr lang="sv-SE" i="1" dirty="0">
              <a:latin typeface="+mj-lt"/>
            </a:endParaRPr>
          </a:p>
        </p:txBody>
      </p:sp>
    </p:spTree>
    <p:extLst>
      <p:ext uri="{BB962C8B-B14F-4D97-AF65-F5344CB8AC3E}">
        <p14:creationId xmlns:p14="http://schemas.microsoft.com/office/powerpoint/2010/main" val="48431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1043608" y="692696"/>
            <a:ext cx="6400800" cy="3474720"/>
          </a:xfrm>
        </p:spPr>
        <p:txBody>
          <a:bodyPr>
            <a:normAutofit/>
          </a:bodyPr>
          <a:lstStyle/>
          <a:p>
            <a:pPr marL="45720" indent="0">
              <a:buNone/>
            </a:pPr>
            <a:r>
              <a:rPr lang="sv-SE" sz="2000" dirty="0" smtClean="0"/>
              <a:t>Man kan jämföra </a:t>
            </a:r>
            <a:r>
              <a:rPr lang="sv-SE" sz="2000" b="1" dirty="0" smtClean="0"/>
              <a:t>kognitiva scheman </a:t>
            </a:r>
            <a:r>
              <a:rPr lang="sv-SE" sz="2000" dirty="0" smtClean="0"/>
              <a:t>med ett mappsystem i en dator. Som barn börjar man </a:t>
            </a:r>
            <a:r>
              <a:rPr lang="sv-SE" sz="2000" b="1" dirty="0" smtClean="0"/>
              <a:t>kategorisera</a:t>
            </a:r>
            <a:r>
              <a:rPr lang="sv-SE" sz="2000" dirty="0" smtClean="0"/>
              <a:t> information om sin omvärld i scheman (mappar). </a:t>
            </a:r>
          </a:p>
          <a:p>
            <a:pPr marL="45720" indent="0">
              <a:buNone/>
            </a:pPr>
            <a:endParaRPr lang="sv-SE" sz="2000" dirty="0" smtClean="0"/>
          </a:p>
          <a:p>
            <a:pPr marL="45720" indent="0">
              <a:buNone/>
            </a:pPr>
            <a:r>
              <a:rPr lang="sv-SE" sz="2000" dirty="0" smtClean="0"/>
              <a:t>I exemplet nedan har man kategorin ”människor”, som innehåller bl.a. Familjen. Mappen ”Familjen” innehåller sedan ännu fler mappar om de olika familjemedlemmarna. </a:t>
            </a:r>
            <a:endParaRPr lang="sv-SE"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783279"/>
            <a:ext cx="6408713" cy="267953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728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584684" y="692696"/>
            <a:ext cx="7443700" cy="3456384"/>
          </a:xfrm>
        </p:spPr>
        <p:txBody>
          <a:bodyPr>
            <a:normAutofit fontScale="70000" lnSpcReduction="20000"/>
          </a:bodyPr>
          <a:lstStyle/>
          <a:p>
            <a:pPr marL="45720" indent="0">
              <a:buNone/>
            </a:pPr>
            <a:r>
              <a:rPr lang="sv-SE" sz="2900" dirty="0" smtClean="0"/>
              <a:t>När man som barn ser en hund för första gången kan man tro att alla hundar ser ut så. Men, så småningom märker man att det finns olika typer av hundar. Då sker en process som kallas för </a:t>
            </a:r>
            <a:r>
              <a:rPr lang="sv-SE" sz="2900" b="1" dirty="0" smtClean="0"/>
              <a:t>ackommodation</a:t>
            </a:r>
            <a:r>
              <a:rPr lang="sv-SE" sz="2900" dirty="0" smtClean="0"/>
              <a:t> och man ändrar sin bild av att alla hundar är likadana. Man lägger alltså till en ny mapp för varje hundras, t.ex. labradorer. Sedan sker ytterligare en process som kallas för </a:t>
            </a:r>
            <a:r>
              <a:rPr lang="sv-SE" sz="2900" b="1" dirty="0" smtClean="0"/>
              <a:t>assimilation.</a:t>
            </a:r>
            <a:r>
              <a:rPr lang="sv-SE" sz="2900" dirty="0" smtClean="0"/>
              <a:t> Information som inte strider emot tidigare erfarenheter läggs till om labradorer. Vissa gillar korv, andra foder. </a:t>
            </a:r>
          </a:p>
          <a:p>
            <a:pPr marL="45720" indent="0">
              <a:buNone/>
            </a:pPr>
            <a:endParaRPr lang="sv-SE" dirty="0" smtClean="0"/>
          </a:p>
          <a:p>
            <a:pPr marL="45720" indent="0">
              <a:buNone/>
            </a:pPr>
            <a:r>
              <a:rPr lang="sv-SE" b="1" dirty="0" smtClean="0"/>
              <a:t>Hundar         Labradorer          Olika matvanor</a:t>
            </a:r>
          </a:p>
          <a:p>
            <a:pPr marL="45720" indent="0">
              <a:buNone/>
            </a:pPr>
            <a:r>
              <a:rPr lang="sv-SE" dirty="0"/>
              <a:t> </a:t>
            </a:r>
            <a:r>
              <a:rPr lang="sv-SE" dirty="0" smtClean="0"/>
              <a:t>             </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9618"/>
          <a:stretch/>
        </p:blipFill>
        <p:spPr bwMode="auto">
          <a:xfrm>
            <a:off x="2267744" y="3573016"/>
            <a:ext cx="3945757" cy="26908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Rak pil 4"/>
          <p:cNvCxnSpPr/>
          <p:nvPr/>
        </p:nvCxnSpPr>
        <p:spPr>
          <a:xfrm>
            <a:off x="1619672" y="3284984"/>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Rak pil 8"/>
          <p:cNvCxnSpPr/>
          <p:nvPr/>
        </p:nvCxnSpPr>
        <p:spPr>
          <a:xfrm flipV="1">
            <a:off x="3244222" y="3284984"/>
            <a:ext cx="495316" cy="710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6701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4653136"/>
            <a:ext cx="7024744" cy="1143000"/>
          </a:xfrm>
        </p:spPr>
        <p:txBody>
          <a:bodyPr/>
          <a:lstStyle/>
          <a:p>
            <a:r>
              <a:rPr lang="sv-SE" dirty="0" smtClean="0">
                <a:latin typeface="Baskerville Old Face" pitchFamily="18" charset="0"/>
              </a:rPr>
              <a:t>Fördjupning</a:t>
            </a:r>
            <a:endParaRPr lang="sv-SE" dirty="0">
              <a:latin typeface="Baskerville Old Face" pitchFamily="18" charset="0"/>
            </a:endParaRPr>
          </a:p>
        </p:txBody>
      </p:sp>
      <p:sp>
        <p:nvSpPr>
          <p:cNvPr id="3" name="Platshållare för innehåll 2"/>
          <p:cNvSpPr>
            <a:spLocks noGrp="1"/>
          </p:cNvSpPr>
          <p:nvPr>
            <p:ph idx="1"/>
          </p:nvPr>
        </p:nvSpPr>
        <p:spPr>
          <a:xfrm>
            <a:off x="899592" y="980728"/>
            <a:ext cx="7344816" cy="3384376"/>
          </a:xfrm>
        </p:spPr>
        <p:txBody>
          <a:bodyPr>
            <a:normAutofit fontScale="92500" lnSpcReduction="10000"/>
          </a:bodyPr>
          <a:lstStyle/>
          <a:p>
            <a:pPr marL="68580" indent="0">
              <a:buNone/>
            </a:pPr>
            <a:r>
              <a:rPr lang="sv-SE" dirty="0" smtClean="0"/>
              <a:t>Saker </a:t>
            </a:r>
            <a:r>
              <a:rPr lang="sv-SE" dirty="0"/>
              <a:t>som vi ser men som inte stämmer överens med våra kognitiva scheman </a:t>
            </a:r>
            <a:r>
              <a:rPr lang="sv-SE" dirty="0" smtClean="0"/>
              <a:t>filtrerar vi bort. Annan information som däremot stämmer överens med vår bild av omvärlden kompletterar våra kognitiva scheman. </a:t>
            </a:r>
          </a:p>
          <a:p>
            <a:pPr marL="68580" indent="0">
              <a:buNone/>
            </a:pPr>
            <a:endParaRPr lang="sv-SE" dirty="0"/>
          </a:p>
          <a:p>
            <a:pPr marL="68580" indent="0">
              <a:buNone/>
            </a:pPr>
            <a:r>
              <a:rPr lang="sv-SE" dirty="0" smtClean="0"/>
              <a:t>Det är biologiskt omöjligt för oss att analysera och sortera all information som vi får, hjärnans kapacitet räcker inte till. Därför är det nödvändigt att filtrera bort en del. </a:t>
            </a:r>
          </a:p>
          <a:p>
            <a:pPr marL="68580" indent="0">
              <a:buNone/>
            </a:pPr>
            <a:endParaRPr lang="sv-SE" dirty="0" smtClean="0"/>
          </a:p>
          <a:p>
            <a:pPr marL="68580" indent="0">
              <a:buNone/>
            </a:pPr>
            <a:endParaRPr lang="sv-SE" dirty="0"/>
          </a:p>
        </p:txBody>
      </p:sp>
    </p:spTree>
    <p:extLst>
      <p:ext uri="{BB962C8B-B14F-4D97-AF65-F5344CB8AC3E}">
        <p14:creationId xmlns:p14="http://schemas.microsoft.com/office/powerpoint/2010/main" val="1626239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15616" y="4437112"/>
            <a:ext cx="6512511" cy="1143000"/>
          </a:xfrm>
        </p:spPr>
        <p:txBody>
          <a:bodyPr/>
          <a:lstStyle/>
          <a:p>
            <a:r>
              <a:rPr lang="sv-SE" dirty="0" smtClean="0">
                <a:latin typeface="Baskerville Old Face" pitchFamily="18" charset="0"/>
              </a:rPr>
              <a:t>Sammanfattning</a:t>
            </a:r>
            <a:endParaRPr lang="sv-SE" dirty="0">
              <a:latin typeface="Baskerville Old Face" pitchFamily="18" charset="0"/>
            </a:endParaRPr>
          </a:p>
        </p:txBody>
      </p:sp>
      <p:sp>
        <p:nvSpPr>
          <p:cNvPr id="3" name="Platshållare för innehåll 2"/>
          <p:cNvSpPr>
            <a:spLocks noGrp="1"/>
          </p:cNvSpPr>
          <p:nvPr>
            <p:ph idx="1"/>
          </p:nvPr>
        </p:nvSpPr>
        <p:spPr>
          <a:xfrm>
            <a:off x="1143000" y="676102"/>
            <a:ext cx="6381328" cy="4065632"/>
          </a:xfrm>
        </p:spPr>
        <p:txBody>
          <a:bodyPr>
            <a:noAutofit/>
          </a:bodyPr>
          <a:lstStyle/>
          <a:p>
            <a:pPr marL="45720" indent="0">
              <a:buNone/>
            </a:pPr>
            <a:r>
              <a:rPr lang="sv-SE" sz="2300" dirty="0" smtClean="0"/>
              <a:t>Alltså… Från att vi föds och möter vår omvärld för första gången börjar vi samla på oss information. Informationen måste sorteras på något sätt och det görs i våra kognitiva scheman.</a:t>
            </a:r>
          </a:p>
          <a:p>
            <a:pPr marL="45720" indent="0">
              <a:buNone/>
            </a:pPr>
            <a:r>
              <a:rPr lang="sv-SE" sz="2300" dirty="0" smtClean="0"/>
              <a:t>  </a:t>
            </a:r>
          </a:p>
          <a:p>
            <a:pPr marL="45720" indent="0">
              <a:buNone/>
            </a:pPr>
            <a:r>
              <a:rPr lang="sv-SE" sz="2300" dirty="0" smtClean="0"/>
              <a:t>Våra kognitiva scheman är de som styr oss, oftast omedvetet. I våra kognitiva scheman finns all information om både oss själva och vår omvärld.</a:t>
            </a:r>
            <a:endParaRPr lang="sv-SE" sz="2300" dirty="0"/>
          </a:p>
        </p:txBody>
      </p:sp>
    </p:spTree>
    <p:extLst>
      <p:ext uri="{BB962C8B-B14F-4D97-AF65-F5344CB8AC3E}">
        <p14:creationId xmlns:p14="http://schemas.microsoft.com/office/powerpoint/2010/main" val="2846005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106</TotalTime>
  <Words>321</Words>
  <Application>Microsoft Office PowerPoint</Application>
  <PresentationFormat>Bildspel på skärmen (4:3)</PresentationFormat>
  <Paragraphs>20</Paragraphs>
  <Slides>6</Slides>
  <Notes>0</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Austin</vt:lpstr>
      <vt:lpstr>Kognitiva Scheman</vt:lpstr>
      <vt:lpstr>Definiton </vt:lpstr>
      <vt:lpstr>PowerPoint-presentation</vt:lpstr>
      <vt:lpstr>PowerPoint-presentation</vt:lpstr>
      <vt:lpstr>Fördjupning</vt:lpstr>
      <vt:lpstr>Sammanfattning</vt:lpstr>
    </vt:vector>
  </TitlesOfParts>
  <Company>VRG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Kognitiva Scheman</dc:title>
  <dc:creator>VRElev</dc:creator>
  <cp:lastModifiedBy>VRElev</cp:lastModifiedBy>
  <cp:revision>11</cp:revision>
  <dcterms:created xsi:type="dcterms:W3CDTF">2013-09-06T09:49:40Z</dcterms:created>
  <dcterms:modified xsi:type="dcterms:W3CDTF">2013-09-13T09:47:07Z</dcterms:modified>
</cp:coreProperties>
</file>